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notesMaster" Target="notesMasters/notesMaster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rPr sz="1100" b="0">
                <a:solidFill>
                  <a:srgbClr val="000000"/>
                </a:solidFill>
                <a:latin typeface="Noto Sans CJK SC"/>
                <a:ea typeface="Noto Sans CJK SC"/>
                <a:cs typeface="Noto Sans CJK SC"/>
              </a:rPr>
              <a:t>开场：项目是 MIND SAGE 课程任务看板，使用原生 HTML、CSS、JavaScript。核心目标是把新增、完成和刷新保存做成一个清晰的本地闭环。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rPr sz="1100" b="0">
                <a:solidFill>
                  <a:srgbClr val="000000"/>
                </a:solidFill>
                <a:latin typeface="Noto Sans CJK SC"/>
                <a:ea typeface="Noto Sans CJK SC"/>
                <a:cs typeface="Noto Sans CJK SC"/>
              </a:rPr>
              <a:t>任务对象包含标题、课程、截止日期、优先级、状态、创建与完成时间以及标识。右侧示例值直接来自核心接口测试，没有虚构。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rPr sz="1100" b="0">
                <a:solidFill>
                  <a:srgbClr val="000000"/>
                </a:solidFill>
                <a:latin typeface="Noto Sans CJK SC"/>
                <a:ea typeface="Noto Sans CJK SC"/>
                <a:cs typeface="Noto Sans CJK SC"/>
              </a:rPr>
              <a:t>业务流程从新增开始，任务进入待开始；完成后写入状态和完成时间；随后装入版本化 JSON 封套并写入 localStorage；重新加载时读取并渲染。最终一页会说明完整页面刷新 E2E 的证据边界。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rPr sz="1100" b="0">
                <a:solidFill>
                  <a:srgbClr val="000000"/>
                </a:solidFill>
                <a:latin typeface="Noto Sans CJK SC"/>
                <a:ea typeface="Noto Sans CJK SC"/>
                <a:cs typeface="Noto Sans CJK SC"/>
              </a:rPr>
              <a:t>实现保持零服务端依赖。图中的技术路线直接使用现有 Word 技术报告里的图片字节嵌入，没有额外生成或替换配图。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rPr sz="1100" b="0">
                <a:solidFill>
                  <a:srgbClr val="000000"/>
                </a:solidFill>
                <a:latin typeface="Noto Sans CJK SC"/>
                <a:ea typeface="Noto Sans CJK SC"/>
                <a:cs typeface="Noto Sans CJK SC"/>
              </a:rPr>
              <a:t>实际验证只讲测试报告记录：Chromium 无头通过 file:// 加载并提取到正确标题，退出码 0；node:test 核心接口 1/1 通过，覆盖新增、完成、存档与重读。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rPr sz="1100" b="0">
                <a:solidFill>
                  <a:srgbClr val="000000"/>
                </a:solidFill>
                <a:latin typeface="Noto Sans CJK SC"/>
                <a:ea typeface="Noto Sans CJK SC"/>
                <a:cs typeface="Noto Sans CJK SC"/>
              </a:rPr>
              <a:t>局限集中在本地数据生命周期、完整刷新 E2E 尚未记录，以及视觉、真机、跨浏览器和规模测试未覆盖。结论保持与现有证据一致。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5324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10351008" y="-1298448"/>
            <a:ext cx="2926080" cy="2926080"/>
          </a:xfrm>
          <a:prstGeom prst="ellipse">
            <a:avLst/>
          </a:prstGeom>
          <a:solidFill>
            <a:srgbClr val="1D40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11292840" y="5193792"/>
            <a:ext cx="1417320" cy="1417320"/>
          </a:xfrm>
          <a:prstGeom prst="ellipse">
            <a:avLst/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09728" cy="6858000"/>
          </a:xfrm>
          <a:prstGeom prst="rect">
            <a:avLst/>
          </a:prstGeom>
          <a:solidFill>
            <a:srgbClr val="E968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713232" y="566928"/>
            <a:ext cx="530352" cy="530352"/>
          </a:xfrm>
          <a:prstGeom prst="roundRect">
            <a:avLst>
              <a:gd name="adj" fmla="val 14000"/>
            </a:avLst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13232" y="667512"/>
            <a:ext cx="53035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11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MS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9032" y="594360"/>
            <a:ext cx="36576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MIND SAGE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99032" y="813816"/>
            <a:ext cx="475488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B9C8D4"/>
                </a:solidFill>
                <a:latin typeface="Noto Sans CJK SC"/>
                <a:ea typeface="Noto Sans CJK SC"/>
                <a:cs typeface="Noto Sans CJK SC"/>
              </a:rPr>
              <a:t>软件工程课程设计 · 答辩汇报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49808" y="1307592"/>
            <a:ext cx="704088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20" b="1">
                <a:solidFill>
                  <a:srgbClr val="F2B84B"/>
                </a:solidFill>
                <a:latin typeface="Noto Sans CJK SC"/>
                <a:ea typeface="Noto Sans CJK SC"/>
                <a:cs typeface="Noto Sans CJK SC"/>
              </a:rPr>
              <a:t>需求｜轻量、本地优先的课程任务闭环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3232" y="1627632"/>
            <a:ext cx="7269480" cy="7498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400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课程任务看板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9808" y="2496312"/>
            <a:ext cx="699516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750" b="0">
                <a:solidFill>
                  <a:srgbClr val="DDE7EC"/>
                </a:solidFill>
                <a:latin typeface="Noto Sans CJK SC"/>
                <a:ea typeface="Noto Sans CJK SC"/>
                <a:cs typeface="Noto Sans CJK SC"/>
              </a:rPr>
              <a:t>把新增、完成与刷新保存，做成一条清晰、可演示、可复核的流程。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49808" y="3886200"/>
            <a:ext cx="2139696" cy="1298448"/>
          </a:xfrm>
          <a:prstGeom prst="roundRect">
            <a:avLst>
              <a:gd name="adj" fmla="val 8000"/>
            </a:avLst>
          </a:prstGeom>
          <a:solidFill>
            <a:srgbClr val="1D40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749808" y="3886200"/>
            <a:ext cx="50292" cy="1298448"/>
          </a:xfrm>
          <a:prstGeom prst="rect">
            <a:avLst/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50976" y="4050791"/>
            <a:ext cx="384048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8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01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71600" y="4014215"/>
            <a:ext cx="1325880" cy="24688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新增任务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0976" y="4407408"/>
            <a:ext cx="1755648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910" b="0">
                <a:solidFill>
                  <a:srgbClr val="C9D6DE"/>
                </a:solidFill>
                <a:latin typeface="Noto Sans CJK SC"/>
                <a:ea typeface="Noto Sans CJK SC"/>
                <a:cs typeface="Noto Sans CJK SC"/>
              </a:rPr>
              <a:t>名称、课程、截止日期
与优先级统一录入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090672" y="3886200"/>
            <a:ext cx="2139696" cy="1298448"/>
          </a:xfrm>
          <a:prstGeom prst="roundRect">
            <a:avLst>
              <a:gd name="adj" fmla="val 8000"/>
            </a:avLst>
          </a:prstGeom>
          <a:solidFill>
            <a:srgbClr val="1D40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3090672" y="3886200"/>
            <a:ext cx="50292" cy="1298448"/>
          </a:xfrm>
          <a:prstGeom prst="rect">
            <a:avLst/>
          </a:prstGeom>
          <a:solidFill>
            <a:srgbClr val="E968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3291840" y="4050791"/>
            <a:ext cx="384048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80" b="1">
                <a:solidFill>
                  <a:srgbClr val="E9685B"/>
                </a:solidFill>
                <a:latin typeface="Noto Sans CJK SC"/>
                <a:ea typeface="Noto Sans CJK SC"/>
                <a:cs typeface="Noto Sans CJK SC"/>
              </a:rPr>
              <a:t>02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12463" y="4014215"/>
            <a:ext cx="1325880" cy="24688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完成推进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91840" y="4407408"/>
            <a:ext cx="1755648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910" b="0">
                <a:solidFill>
                  <a:srgbClr val="C9D6DE"/>
                </a:solidFill>
                <a:latin typeface="Noto Sans CJK SC"/>
                <a:ea typeface="Noto Sans CJK SC"/>
                <a:cs typeface="Noto Sans CJK SC"/>
              </a:rPr>
              <a:t>待开始 / 进行中 / 已完成
状态即时变化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431536" y="3886200"/>
            <a:ext cx="2139696" cy="1298448"/>
          </a:xfrm>
          <a:prstGeom prst="roundRect">
            <a:avLst>
              <a:gd name="adj" fmla="val 8000"/>
            </a:avLst>
          </a:prstGeom>
          <a:solidFill>
            <a:srgbClr val="1D40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5431536" y="3886200"/>
            <a:ext cx="50292" cy="1298448"/>
          </a:xfrm>
          <a:prstGeom prst="rect">
            <a:avLst/>
          </a:prstGeom>
          <a:solidFill>
            <a:srgbClr val="F2B8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5632704" y="4050791"/>
            <a:ext cx="384048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80" b="1">
                <a:solidFill>
                  <a:srgbClr val="F2B84B"/>
                </a:solidFill>
                <a:latin typeface="Noto Sans CJK SC"/>
                <a:ea typeface="Noto Sans CJK SC"/>
                <a:cs typeface="Noto Sans CJK SC"/>
              </a:rPr>
              <a:t>03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53328" y="4014215"/>
            <a:ext cx="1325880" cy="24688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刷新保存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632704" y="4407408"/>
            <a:ext cx="1755648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910" b="0">
                <a:solidFill>
                  <a:srgbClr val="C9D6DE"/>
                </a:solidFill>
                <a:latin typeface="Noto Sans CJK SC"/>
                <a:ea typeface="Noto Sans CJK SC"/>
                <a:cs typeface="Noto Sans CJK SC"/>
              </a:rPr>
              <a:t>localStorage 自动持久化
下次打开继续保留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49808" y="5806440"/>
            <a:ext cx="713232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30" b="0">
                <a:solidFill>
                  <a:srgbClr val="9CB0BF"/>
                </a:solidFill>
                <a:latin typeface="Noto Sans CJK SC"/>
                <a:ea typeface="Noto Sans CJK SC"/>
                <a:cs typeface="Noto Sans CJK SC"/>
              </a:rPr>
              <a:t>软件工程  ·  原生 HTML / CSS / JavaScript  ·  2026-11-08</a:t>
            </a:r>
          </a:p>
        </p:txBody>
      </p:sp>
      <p:sp>
        <p:nvSpPr>
          <p:cNvPr id="28" name="Rounded Rectangle 27"/>
          <p:cNvSpPr/>
          <p:nvPr/>
        </p:nvSpPr>
        <p:spPr>
          <a:xfrm rot="72000">
            <a:off x="8156448" y="841248"/>
            <a:ext cx="3346704" cy="5138928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8394192" y="1078992"/>
            <a:ext cx="2624328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本周课程任务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561320" y="1078992"/>
            <a:ext cx="566928" cy="2103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03</a:t>
            </a:r>
          </a:p>
        </p:txBody>
      </p:sp>
      <p:cxnSp>
        <p:nvCxnSpPr>
          <p:cNvPr id="31" name="Connector 30"/>
          <p:cNvCxnSpPr/>
          <p:nvPr/>
        </p:nvCxnSpPr>
        <p:spPr>
          <a:xfrm>
            <a:off x="8375904" y="1417320"/>
            <a:ext cx="2880360" cy="0"/>
          </a:xfrm>
          <a:prstGeom prst="line">
            <a:avLst/>
          </a:prstGeom>
          <a:ln w="1016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8375904" y="1572768"/>
            <a:ext cx="7498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待开始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8375904" y="1856231"/>
            <a:ext cx="822960" cy="3337560"/>
          </a:xfrm>
          <a:prstGeom prst="roundRect">
            <a:avLst>
              <a:gd name="adj" fmla="val 8000"/>
            </a:avLst>
          </a:prstGeom>
          <a:solidFill>
            <a:srgbClr val="EDF2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ounded Rectangle 33"/>
          <p:cNvSpPr/>
          <p:nvPr/>
        </p:nvSpPr>
        <p:spPr>
          <a:xfrm>
            <a:off x="8449056" y="1993392"/>
            <a:ext cx="676656" cy="630936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8503920" y="2075688"/>
            <a:ext cx="5760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67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写实验报告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03920" y="2386584"/>
            <a:ext cx="566928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5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软件工程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8449056" y="2779776"/>
            <a:ext cx="676656" cy="630936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8" name="TextBox 37"/>
          <p:cNvSpPr txBox="1"/>
          <p:nvPr/>
        </p:nvSpPr>
        <p:spPr>
          <a:xfrm>
            <a:off x="8503920" y="2862072"/>
            <a:ext cx="5760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67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复习第 5 章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503920" y="3172968"/>
            <a:ext cx="566928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5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数据结构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290304" y="1572768"/>
            <a:ext cx="7498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进行中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9290304" y="1856231"/>
            <a:ext cx="822960" cy="3337560"/>
          </a:xfrm>
          <a:prstGeom prst="roundRect">
            <a:avLst>
              <a:gd name="adj" fmla="val 8000"/>
            </a:avLst>
          </a:prstGeom>
          <a:solidFill>
            <a:srgbClr val="DCEF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2" name="Rounded Rectangle 41"/>
          <p:cNvSpPr/>
          <p:nvPr/>
        </p:nvSpPr>
        <p:spPr>
          <a:xfrm>
            <a:off x="9363456" y="1993392"/>
            <a:ext cx="676656" cy="630936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3" name="TextBox 42"/>
          <p:cNvSpPr txBox="1"/>
          <p:nvPr/>
        </p:nvSpPr>
        <p:spPr>
          <a:xfrm>
            <a:off x="9418320" y="2075688"/>
            <a:ext cx="5760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67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课程项目迭代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418320" y="2386584"/>
            <a:ext cx="566928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5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软件工程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204704" y="1572768"/>
            <a:ext cx="7498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已完成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10204704" y="1856231"/>
            <a:ext cx="822960" cy="3337560"/>
          </a:xfrm>
          <a:prstGeom prst="roundRect">
            <a:avLst>
              <a:gd name="adj" fmla="val 8000"/>
            </a:avLst>
          </a:prstGeom>
          <a:solidFill>
            <a:srgbClr val="FCE9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7" name="Rounded Rectangle 46"/>
          <p:cNvSpPr/>
          <p:nvPr/>
        </p:nvSpPr>
        <p:spPr>
          <a:xfrm>
            <a:off x="10277856" y="1993392"/>
            <a:ext cx="676656" cy="630936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8" name="TextBox 47"/>
          <p:cNvSpPr txBox="1"/>
          <p:nvPr/>
        </p:nvSpPr>
        <p:spPr>
          <a:xfrm>
            <a:off x="10332720" y="2075688"/>
            <a:ext cx="5760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67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提交课程作业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332720" y="2386584"/>
            <a:ext cx="566928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5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数据库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10277856" y="2779776"/>
            <a:ext cx="676656" cy="630936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1" name="TextBox 50"/>
          <p:cNvSpPr txBox="1"/>
          <p:nvPr/>
        </p:nvSpPr>
        <p:spPr>
          <a:xfrm>
            <a:off x="10332720" y="2862072"/>
            <a:ext cx="5760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67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整理课堂笔记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0332720" y="3172968"/>
            <a:ext cx="566928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5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操作系统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8375904" y="5367528"/>
            <a:ext cx="233172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8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localStorage · 自动保留</a:t>
            </a:r>
          </a:p>
        </p:txBody>
      </p:sp>
      <p:sp>
        <p:nvSpPr>
          <p:cNvPr id="54" name="Oval 53"/>
          <p:cNvSpPr/>
          <p:nvPr/>
        </p:nvSpPr>
        <p:spPr>
          <a:xfrm>
            <a:off x="10890504" y="5248656"/>
            <a:ext cx="292608" cy="292608"/>
          </a:xfrm>
          <a:prstGeom prst="ellipse">
            <a:avLst/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5" name="TextBox 54"/>
          <p:cNvSpPr txBox="1"/>
          <p:nvPr/>
        </p:nvSpPr>
        <p:spPr>
          <a:xfrm>
            <a:off x="10890504" y="5312664"/>
            <a:ext cx="292608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7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✓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66928" y="347472"/>
            <a:ext cx="475488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MIND SAGE  /  DEFENSE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378440" y="329184"/>
            <a:ext cx="1243584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02 / 06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76072"/>
            <a:ext cx="1101852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70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任务数据｜一个任务对象贯穿三列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6928" y="1051560"/>
            <a:ext cx="1101852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示例字段与示例值均来自现有测试用例，不使用虚构业务数据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66928" y="1389888"/>
            <a:ext cx="7205472" cy="3803904"/>
          </a:xfrm>
          <a:prstGeom prst="roundRect">
            <a:avLst>
              <a:gd name="adj" fmla="val 45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04672" y="1581912"/>
            <a:ext cx="292608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19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任务对象 / Task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58384" y="1581912"/>
            <a:ext cx="2148840" cy="2103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80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字段值来自测试用例</a:t>
            </a:r>
          </a:p>
        </p:txBody>
      </p:sp>
      <p:sp>
        <p:nvSpPr>
          <p:cNvPr id="9" name="Rectangle 8"/>
          <p:cNvSpPr/>
          <p:nvPr/>
        </p:nvSpPr>
        <p:spPr>
          <a:xfrm>
            <a:off x="804672" y="1938528"/>
            <a:ext cx="6729984" cy="274320"/>
          </a:xfrm>
          <a:prstGeom prst="rect">
            <a:avLst/>
          </a:prstGeom>
          <a:solidFill>
            <a:srgbClr val="1532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96112" y="1993392"/>
            <a:ext cx="1243584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字段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21992" y="1993392"/>
            <a:ext cx="148132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含义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03904" y="1993392"/>
            <a:ext cx="3602736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测试值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04672" y="2240280"/>
            <a:ext cx="6729984" cy="352044"/>
          </a:xfrm>
          <a:prstGeom prst="rect">
            <a:avLst/>
          </a:prstGeom>
          <a:solidFill>
            <a:srgbClr val="F4F7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96112" y="2322576"/>
            <a:ext cx="12070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1">
                <a:solidFill>
                  <a:srgbClr val="0B7A75"/>
                </a:solidFill>
                <a:latin typeface="Noto Sans Mono CJK SC"/>
                <a:ea typeface="Noto Sans Mono CJK SC"/>
                <a:cs typeface="Noto Sans Mono CJK SC"/>
              </a:rPr>
              <a:t>title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21992" y="2322576"/>
            <a:ext cx="1417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任务标题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03904" y="2322576"/>
            <a:ext cx="35478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验收课程任务看板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96112" y="2674620"/>
            <a:ext cx="12070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1">
                <a:solidFill>
                  <a:srgbClr val="0B7A75"/>
                </a:solidFill>
                <a:latin typeface="Noto Sans Mono CJK SC"/>
                <a:ea typeface="Noto Sans Mono CJK SC"/>
                <a:cs typeface="Noto Sans Mono CJK SC"/>
              </a:rPr>
              <a:t>course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21992" y="2674620"/>
            <a:ext cx="1417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所属课程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03904" y="2674620"/>
            <a:ext cx="35478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软件工程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04672" y="2944368"/>
            <a:ext cx="6729984" cy="352044"/>
          </a:xfrm>
          <a:prstGeom prst="rect">
            <a:avLst/>
          </a:prstGeom>
          <a:solidFill>
            <a:srgbClr val="F4F7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96112" y="3026664"/>
            <a:ext cx="12070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1">
                <a:solidFill>
                  <a:srgbClr val="0B7A75"/>
                </a:solidFill>
                <a:latin typeface="Noto Sans Mono CJK SC"/>
                <a:ea typeface="Noto Sans Mono CJK SC"/>
                <a:cs typeface="Noto Sans Mono CJK SC"/>
              </a:rPr>
              <a:t>deadline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21992" y="3026664"/>
            <a:ext cx="1417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截止日期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803904" y="3026664"/>
            <a:ext cx="35478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2026-11-09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96112" y="3378708"/>
            <a:ext cx="12070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1">
                <a:solidFill>
                  <a:srgbClr val="0B7A75"/>
                </a:solidFill>
                <a:latin typeface="Noto Sans Mono CJK SC"/>
                <a:ea typeface="Noto Sans Mono CJK SC"/>
                <a:cs typeface="Noto Sans Mono CJK SC"/>
              </a:rPr>
              <a:t>priority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21992" y="3378708"/>
            <a:ext cx="1417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优先级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03904" y="3378708"/>
            <a:ext cx="35478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high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04672" y="3648456"/>
            <a:ext cx="6729984" cy="352044"/>
          </a:xfrm>
          <a:prstGeom prst="rect">
            <a:avLst/>
          </a:prstGeom>
          <a:solidFill>
            <a:srgbClr val="F4F7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896112" y="3730752"/>
            <a:ext cx="12070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1">
                <a:solidFill>
                  <a:srgbClr val="0B7A75"/>
                </a:solidFill>
                <a:latin typeface="Noto Sans Mono CJK SC"/>
                <a:ea typeface="Noto Sans Mono CJK SC"/>
                <a:cs typeface="Noto Sans Mono CJK SC"/>
              </a:rPr>
              <a:t>status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21992" y="3730752"/>
            <a:ext cx="1417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状态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03904" y="3730752"/>
            <a:ext cx="35478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done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96112" y="4082796"/>
            <a:ext cx="12070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1">
                <a:solidFill>
                  <a:srgbClr val="0B7A75"/>
                </a:solidFill>
                <a:latin typeface="Noto Sans Mono CJK SC"/>
                <a:ea typeface="Noto Sans Mono CJK SC"/>
                <a:cs typeface="Noto Sans Mono CJK SC"/>
              </a:rPr>
              <a:t>createdAt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221992" y="4082796"/>
            <a:ext cx="1417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创建时间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803904" y="4082796"/>
            <a:ext cx="35478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2026-11-08 08:00 UTC</a:t>
            </a:r>
          </a:p>
        </p:txBody>
      </p:sp>
      <p:sp>
        <p:nvSpPr>
          <p:cNvPr id="34" name="Rectangle 33"/>
          <p:cNvSpPr/>
          <p:nvPr/>
        </p:nvSpPr>
        <p:spPr>
          <a:xfrm>
            <a:off x="804672" y="4352544"/>
            <a:ext cx="6729984" cy="352044"/>
          </a:xfrm>
          <a:prstGeom prst="rect">
            <a:avLst/>
          </a:prstGeom>
          <a:solidFill>
            <a:srgbClr val="F4F7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896112" y="4434840"/>
            <a:ext cx="12070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1">
                <a:solidFill>
                  <a:srgbClr val="0B7A75"/>
                </a:solidFill>
                <a:latin typeface="Noto Sans Mono CJK SC"/>
                <a:ea typeface="Noto Sans Mono CJK SC"/>
                <a:cs typeface="Noto Sans Mono CJK SC"/>
              </a:rPr>
              <a:t>completedAt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221992" y="4434840"/>
            <a:ext cx="1417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完成时间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803904" y="4434840"/>
            <a:ext cx="35478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2026-11-08 09:30 UTC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96112" y="4786884"/>
            <a:ext cx="120700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1">
                <a:solidFill>
                  <a:srgbClr val="0B7A75"/>
                </a:solidFill>
                <a:latin typeface="Noto Sans Mono CJK SC"/>
                <a:ea typeface="Noto Sans Mono CJK SC"/>
                <a:cs typeface="Noto Sans Mono CJK SC"/>
              </a:rPr>
              <a:t>id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221992" y="4786884"/>
            <a:ext cx="1417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任务标识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803904" y="4786884"/>
            <a:ext cx="35478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qa-task-001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8065008" y="1389888"/>
            <a:ext cx="1097280" cy="9144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2" name="TextBox 41"/>
          <p:cNvSpPr txBox="1"/>
          <p:nvPr/>
        </p:nvSpPr>
        <p:spPr>
          <a:xfrm>
            <a:off x="8193024" y="1536192"/>
            <a:ext cx="841248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90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08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193024" y="1901952"/>
            <a:ext cx="84124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任务字段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9290304" y="1389888"/>
            <a:ext cx="1097280" cy="9144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5" name="TextBox 44"/>
          <p:cNvSpPr txBox="1"/>
          <p:nvPr/>
        </p:nvSpPr>
        <p:spPr>
          <a:xfrm>
            <a:off x="9418320" y="1536192"/>
            <a:ext cx="841248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900" b="1">
                <a:solidFill>
                  <a:srgbClr val="E9685B"/>
                </a:solidFill>
                <a:latin typeface="Noto Sans CJK SC"/>
                <a:ea typeface="Noto Sans CJK SC"/>
                <a:cs typeface="Noto Sans CJK SC"/>
              </a:rPr>
              <a:t>03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418320" y="1901952"/>
            <a:ext cx="84124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看板状态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10515600" y="1389888"/>
            <a:ext cx="1097280" cy="91440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8" name="TextBox 47"/>
          <p:cNvSpPr txBox="1"/>
          <p:nvPr/>
        </p:nvSpPr>
        <p:spPr>
          <a:xfrm>
            <a:off x="10643616" y="1536192"/>
            <a:ext cx="841248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900" b="1">
                <a:solidFill>
                  <a:srgbClr val="F2B84B"/>
                </a:solidFill>
                <a:latin typeface="Noto Sans CJK SC"/>
                <a:ea typeface="Noto Sans CJK SC"/>
                <a:cs typeface="Noto Sans CJK SC"/>
              </a:rPr>
              <a:t>01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643616" y="1901952"/>
            <a:ext cx="84124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存储键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8065008" y="2523744"/>
            <a:ext cx="3547872" cy="2670048"/>
          </a:xfrm>
          <a:prstGeom prst="roundRect">
            <a:avLst>
              <a:gd name="adj" fmla="val 5000"/>
            </a:avLst>
          </a:prstGeom>
          <a:solidFill>
            <a:srgbClr val="1532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1" name="TextBox 50"/>
          <p:cNvSpPr txBox="1"/>
          <p:nvPr/>
        </p:nvSpPr>
        <p:spPr>
          <a:xfrm>
            <a:off x="8302752" y="2724912"/>
            <a:ext cx="2980944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30" b="1">
                <a:solidFill>
                  <a:srgbClr val="F2B84B"/>
                </a:solidFill>
                <a:latin typeface="Noto Sans CJK SC"/>
                <a:ea typeface="Noto Sans CJK SC"/>
                <a:cs typeface="Noto Sans CJK SC"/>
              </a:rPr>
              <a:t>测试用例中的真实示例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8302752" y="2990088"/>
            <a:ext cx="2962656" cy="5303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7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验收课程任务看板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8302752" y="3639312"/>
            <a:ext cx="2999232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80" b="0">
                <a:solidFill>
                  <a:srgbClr val="BFD0DA"/>
                </a:solidFill>
                <a:latin typeface="Noto Sans CJK SC"/>
                <a:ea typeface="Noto Sans CJK SC"/>
                <a:cs typeface="Noto Sans CJK SC"/>
              </a:rPr>
              <a:t>软件工程  ·  截止 11-09  ·  高优先级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8302752" y="4069080"/>
            <a:ext cx="841248" cy="329184"/>
          </a:xfrm>
          <a:prstGeom prst="roundRect">
            <a:avLst>
              <a:gd name="adj" fmla="val 30000"/>
            </a:avLst>
          </a:prstGeom>
          <a:solidFill>
            <a:srgbClr val="E968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5" name="TextBox 54"/>
          <p:cNvSpPr txBox="1"/>
          <p:nvPr/>
        </p:nvSpPr>
        <p:spPr>
          <a:xfrm>
            <a:off x="8302752" y="4151376"/>
            <a:ext cx="841248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84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已完成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9299448" y="4123944"/>
            <a:ext cx="201168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40" b="0">
                <a:solidFill>
                  <a:srgbClr val="FFFFFF"/>
                </a:solidFill>
                <a:latin typeface="Noto Sans Mono CJK SC"/>
                <a:ea typeface="Noto Sans Mono CJK SC"/>
                <a:cs typeface="Noto Sans Mono CJK SC"/>
              </a:rPr>
              <a:t>status = done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8302752" y="4599432"/>
            <a:ext cx="2944368" cy="4114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69" b="0">
                <a:solidFill>
                  <a:srgbClr val="C8D4DC"/>
                </a:solidFill>
                <a:latin typeface="Noto Sans CJK SC"/>
                <a:ea typeface="Noto Sans CJK SC"/>
                <a:cs typeface="Noto Sans CJK SC"/>
              </a:rPr>
              <a:t>完成时间 2026-11-08 09:30 UTC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566928" y="5413248"/>
            <a:ext cx="11045952" cy="786384"/>
          </a:xfrm>
          <a:prstGeom prst="roundRect">
            <a:avLst>
              <a:gd name="adj" fmla="val 6000"/>
            </a:avLst>
          </a:prstGeom>
          <a:solidFill>
            <a:srgbClr val="DCEF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9" name="TextBox 58"/>
          <p:cNvSpPr txBox="1"/>
          <p:nvPr/>
        </p:nvSpPr>
        <p:spPr>
          <a:xfrm>
            <a:off x="804672" y="5586984"/>
            <a:ext cx="1417320" cy="2103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19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存储封套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965960" y="5559552"/>
            <a:ext cx="9308592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20" b="0">
                <a:solidFill>
                  <a:srgbClr val="15324A"/>
                </a:solidFill>
                <a:latin typeface="Noto Sans Mono CJK SC"/>
                <a:ea typeface="Noto Sans Mono CJK SC"/>
                <a:cs typeface="Noto Sans Mono CJK SC"/>
              </a:rPr>
              <a:t>{ version: 1, savedAt, tasks[] }  →  localStorage['mind-sage-course-board-v1']</a:t>
            </a:r>
          </a:p>
        </p:txBody>
      </p:sp>
      <p:cxnSp>
        <p:nvCxnSpPr>
          <p:cNvPr id="61" name="Connector 60"/>
          <p:cNvCxnSpPr/>
          <p:nvPr/>
        </p:nvCxnSpPr>
        <p:spPr>
          <a:xfrm>
            <a:off x="566928" y="6519672"/>
            <a:ext cx="11064240" cy="0"/>
          </a:xfrm>
          <a:prstGeom prst="line">
            <a:avLst/>
          </a:prstGeom>
          <a:ln w="889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566928" y="6565392"/>
            <a:ext cx="58521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MIND SAGE · 软件工程课程设计答辩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0332720" y="6565392"/>
            <a:ext cx="129844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2026.11.08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66928" y="347472"/>
            <a:ext cx="475488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MIND SAGE  /  DEFENSE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378440" y="329184"/>
            <a:ext cx="1243584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03 / 06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76072"/>
            <a:ext cx="1101852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70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业务流程｜从操作到可见反馈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6928" y="1051560"/>
            <a:ext cx="1101852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任务状态是唯一事实源：先改对象，再存档，最后重渲染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8368" y="1572768"/>
            <a:ext cx="2432304" cy="3127248"/>
          </a:xfrm>
          <a:prstGeom prst="roundRect">
            <a:avLst>
              <a:gd name="adj" fmla="val 55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859536" y="1783080"/>
            <a:ext cx="475488" cy="475488"/>
          </a:xfrm>
          <a:prstGeom prst="ellipse">
            <a:avLst/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59536" y="1901952"/>
            <a:ext cx="47548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98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63040" y="1819656"/>
            <a:ext cx="1353312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新增任务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9536" y="2432304"/>
            <a:ext cx="1993392" cy="7132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96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校验必填名称；补充课程、截止日期与优先级。</a:t>
            </a:r>
          </a:p>
        </p:txBody>
      </p:sp>
      <p:cxnSp>
        <p:nvCxnSpPr>
          <p:cNvPr id="11" name="Connector 10"/>
          <p:cNvCxnSpPr/>
          <p:nvPr/>
        </p:nvCxnSpPr>
        <p:spPr>
          <a:xfrm>
            <a:off x="859536" y="3282696"/>
            <a:ext cx="1993392" cy="0"/>
          </a:xfrm>
          <a:prstGeom prst="line">
            <a:avLst/>
          </a:prstGeom>
          <a:ln w="1016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59536" y="3465576"/>
            <a:ext cx="1993392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6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可观察结果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9536" y="3758184"/>
            <a:ext cx="1975104" cy="49377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15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进入「待开始」</a:t>
            </a:r>
          </a:p>
        </p:txBody>
      </p:sp>
      <p:sp>
        <p:nvSpPr>
          <p:cNvPr id="14" name="Chevron 13"/>
          <p:cNvSpPr/>
          <p:nvPr/>
        </p:nvSpPr>
        <p:spPr>
          <a:xfrm>
            <a:off x="3154680" y="2971800"/>
            <a:ext cx="228600" cy="347472"/>
          </a:xfrm>
          <a:prstGeom prst="chevron">
            <a:avLst/>
          </a:prstGeom>
          <a:solidFill>
            <a:srgbClr val="E968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3438144" y="1572768"/>
            <a:ext cx="2432304" cy="3127248"/>
          </a:xfrm>
          <a:prstGeom prst="roundRect">
            <a:avLst>
              <a:gd name="adj" fmla="val 55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3639312" y="1783080"/>
            <a:ext cx="475488" cy="475488"/>
          </a:xfrm>
          <a:prstGeom prst="ellipse">
            <a:avLst/>
          </a:prstGeom>
          <a:solidFill>
            <a:srgbClr val="E968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3639312" y="1901952"/>
            <a:ext cx="47548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98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02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242816" y="1819656"/>
            <a:ext cx="1353312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推进完成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39312" y="2432304"/>
            <a:ext cx="1993392" cy="7132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96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completeTask 修改状态，并写入完成时间。</a:t>
            </a:r>
          </a:p>
        </p:txBody>
      </p:sp>
      <p:cxnSp>
        <p:nvCxnSpPr>
          <p:cNvPr id="20" name="Connector 19"/>
          <p:cNvCxnSpPr/>
          <p:nvPr/>
        </p:nvCxnSpPr>
        <p:spPr>
          <a:xfrm>
            <a:off x="3639312" y="3282696"/>
            <a:ext cx="1993392" cy="0"/>
          </a:xfrm>
          <a:prstGeom prst="line">
            <a:avLst/>
          </a:prstGeom>
          <a:ln w="1016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639312" y="3465576"/>
            <a:ext cx="1993392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6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可观察结果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39312" y="3758184"/>
            <a:ext cx="1975104" cy="49377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150" b="1">
                <a:solidFill>
                  <a:srgbClr val="E9685B"/>
                </a:solidFill>
                <a:latin typeface="Noto Sans CJK SC"/>
                <a:ea typeface="Noto Sans CJK SC"/>
                <a:cs typeface="Noto Sans CJK SC"/>
              </a:rPr>
              <a:t>status = done</a:t>
            </a:r>
          </a:p>
        </p:txBody>
      </p:sp>
      <p:sp>
        <p:nvSpPr>
          <p:cNvPr id="23" name="Chevron 22"/>
          <p:cNvSpPr/>
          <p:nvPr/>
        </p:nvSpPr>
        <p:spPr>
          <a:xfrm>
            <a:off x="5934456" y="2971800"/>
            <a:ext cx="228600" cy="347472"/>
          </a:xfrm>
          <a:prstGeom prst="chevron">
            <a:avLst/>
          </a:prstGeom>
          <a:solidFill>
            <a:srgbClr val="E968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217920" y="1572768"/>
            <a:ext cx="2432304" cy="3127248"/>
          </a:xfrm>
          <a:prstGeom prst="roundRect">
            <a:avLst>
              <a:gd name="adj" fmla="val 55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Oval 24"/>
          <p:cNvSpPr/>
          <p:nvPr/>
        </p:nvSpPr>
        <p:spPr>
          <a:xfrm>
            <a:off x="6419088" y="1783080"/>
            <a:ext cx="475488" cy="475488"/>
          </a:xfrm>
          <a:prstGeom prst="ellipse">
            <a:avLst/>
          </a:prstGeom>
          <a:solidFill>
            <a:srgbClr val="F2B8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419088" y="1901952"/>
            <a:ext cx="47548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98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03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22592" y="1819656"/>
            <a:ext cx="1353312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自动存档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19088" y="2432304"/>
            <a:ext cx="1993392" cy="7132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96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任务数组装入带版本号的 JSON 封套。</a:t>
            </a:r>
          </a:p>
        </p:txBody>
      </p:sp>
      <p:cxnSp>
        <p:nvCxnSpPr>
          <p:cNvPr id="29" name="Connector 28"/>
          <p:cNvCxnSpPr/>
          <p:nvPr/>
        </p:nvCxnSpPr>
        <p:spPr>
          <a:xfrm>
            <a:off x="6419088" y="3282696"/>
            <a:ext cx="1993392" cy="0"/>
          </a:xfrm>
          <a:prstGeom prst="line">
            <a:avLst/>
          </a:prstGeom>
          <a:ln w="1016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6419088" y="3465576"/>
            <a:ext cx="1993392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6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可观察结果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19088" y="3758184"/>
            <a:ext cx="1975104" cy="49377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150" b="1">
                <a:solidFill>
                  <a:srgbClr val="B7780B"/>
                </a:solidFill>
                <a:latin typeface="Noto Sans CJK SC"/>
                <a:ea typeface="Noto Sans CJK SC"/>
                <a:cs typeface="Noto Sans CJK SC"/>
              </a:rPr>
              <a:t>localStorage 更新</a:t>
            </a:r>
          </a:p>
        </p:txBody>
      </p:sp>
      <p:sp>
        <p:nvSpPr>
          <p:cNvPr id="32" name="Chevron 31"/>
          <p:cNvSpPr/>
          <p:nvPr/>
        </p:nvSpPr>
        <p:spPr>
          <a:xfrm>
            <a:off x="8714232" y="2971800"/>
            <a:ext cx="228600" cy="347472"/>
          </a:xfrm>
          <a:prstGeom prst="chevron">
            <a:avLst/>
          </a:prstGeom>
          <a:solidFill>
            <a:srgbClr val="E968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8997696" y="1572768"/>
            <a:ext cx="2432304" cy="3127248"/>
          </a:xfrm>
          <a:prstGeom prst="roundRect">
            <a:avLst>
              <a:gd name="adj" fmla="val 55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Oval 33"/>
          <p:cNvSpPr/>
          <p:nvPr/>
        </p:nvSpPr>
        <p:spPr>
          <a:xfrm>
            <a:off x="9198864" y="1783080"/>
            <a:ext cx="475488" cy="475488"/>
          </a:xfrm>
          <a:prstGeom prst="ellipse">
            <a:avLst/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9198864" y="1901952"/>
            <a:ext cx="47548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98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04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802368" y="1819656"/>
            <a:ext cx="1353312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重新恢复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198864" y="2432304"/>
            <a:ext cx="1993392" cy="7132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96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readBoard 解析本地数据，重新渲染三列。</a:t>
            </a:r>
          </a:p>
        </p:txBody>
      </p:sp>
      <p:cxnSp>
        <p:nvCxnSpPr>
          <p:cNvPr id="38" name="Connector 37"/>
          <p:cNvCxnSpPr/>
          <p:nvPr/>
        </p:nvCxnSpPr>
        <p:spPr>
          <a:xfrm>
            <a:off x="9198864" y="3282696"/>
            <a:ext cx="1993392" cy="0"/>
          </a:xfrm>
          <a:prstGeom prst="line">
            <a:avLst/>
          </a:prstGeom>
          <a:ln w="1016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9198864" y="3465576"/>
            <a:ext cx="1993392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6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可观察结果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198864" y="3758184"/>
            <a:ext cx="1975104" cy="49377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15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目标：刷新后保留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658368" y="5001768"/>
            <a:ext cx="5632704" cy="1060704"/>
          </a:xfrm>
          <a:prstGeom prst="roundRect">
            <a:avLst>
              <a:gd name="adj" fmla="val 7000"/>
            </a:avLst>
          </a:prstGeom>
          <a:solidFill>
            <a:srgbClr val="EDF2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2" name="TextBox 41"/>
          <p:cNvSpPr txBox="1"/>
          <p:nvPr/>
        </p:nvSpPr>
        <p:spPr>
          <a:xfrm>
            <a:off x="896112" y="5184648"/>
            <a:ext cx="102412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0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界面反馈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96112" y="5431536"/>
            <a:ext cx="5120640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2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三列看板  ·  进度统计  ·  Toast 操作提示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6492240" y="5001768"/>
            <a:ext cx="5138928" cy="1060704"/>
          </a:xfrm>
          <a:prstGeom prst="roundRect">
            <a:avLst>
              <a:gd name="adj" fmla="val 7000"/>
            </a:avLst>
          </a:prstGeom>
          <a:solidFill>
            <a:srgbClr val="FCE9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5" name="TextBox 44"/>
          <p:cNvSpPr txBox="1"/>
          <p:nvPr/>
        </p:nvSpPr>
        <p:spPr>
          <a:xfrm>
            <a:off x="6720840" y="5184648"/>
            <a:ext cx="1417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00" b="1">
                <a:solidFill>
                  <a:srgbClr val="E9685B"/>
                </a:solidFill>
                <a:latin typeface="Noto Sans CJK SC"/>
                <a:ea typeface="Noto Sans CJK SC"/>
                <a:cs typeface="Noto Sans CJK SC"/>
              </a:rPr>
              <a:t>证据边界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720840" y="5431536"/>
            <a:ext cx="4617720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8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核心接口重读通过 ≠ 完整页面刷新 E2E 已验收</a:t>
            </a:r>
          </a:p>
        </p:txBody>
      </p:sp>
      <p:cxnSp>
        <p:nvCxnSpPr>
          <p:cNvPr id="47" name="Connector 46"/>
          <p:cNvCxnSpPr/>
          <p:nvPr/>
        </p:nvCxnSpPr>
        <p:spPr>
          <a:xfrm>
            <a:off x="566928" y="6519672"/>
            <a:ext cx="11064240" cy="0"/>
          </a:xfrm>
          <a:prstGeom prst="line">
            <a:avLst/>
          </a:prstGeom>
          <a:ln w="889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66928" y="6565392"/>
            <a:ext cx="58521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MIND SAGE · 软件工程课程设计答辩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332720" y="6565392"/>
            <a:ext cx="129844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2026.11.08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66928" y="347472"/>
            <a:ext cx="475488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MIND SAGE  /  DEFENSE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378440" y="329184"/>
            <a:ext cx="1243584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04 / 06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76072"/>
            <a:ext cx="1101852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70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关键实现｜原生单页，状态驱动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6928" y="1051560"/>
            <a:ext cx="1101852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技术路线图直接使用现有 Word 文档中的图片字节嵌入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66928" y="1389888"/>
            <a:ext cx="7973568" cy="3904487"/>
          </a:xfrm>
          <a:prstGeom prst="roundRect">
            <a:avLst>
              <a:gd name="adj" fmla="val 35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项目技术路线图，来源：现有 Word 技术报告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32" y="1545336"/>
            <a:ext cx="7662672" cy="35753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3232" y="4855464"/>
            <a:ext cx="7662672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技术路线图 · 来源：项目技术报告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732520" y="1389888"/>
            <a:ext cx="2898648" cy="3904487"/>
          </a:xfrm>
          <a:prstGeom prst="roundRect">
            <a:avLst>
              <a:gd name="adj" fmla="val 5000"/>
            </a:avLst>
          </a:prstGeom>
          <a:solidFill>
            <a:srgbClr val="1532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951976" y="1609344"/>
            <a:ext cx="2359152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00" b="1">
                <a:solidFill>
                  <a:srgbClr val="F2B84B"/>
                </a:solidFill>
                <a:latin typeface="Noto Sans CJK SC"/>
                <a:ea typeface="Noto Sans CJK SC"/>
                <a:cs typeface="Noto Sans CJK SC"/>
              </a:rPr>
              <a:t>实现要点</a:t>
            </a:r>
          </a:p>
        </p:txBody>
      </p:sp>
      <p:sp>
        <p:nvSpPr>
          <p:cNvPr id="11" name="Oval 10"/>
          <p:cNvSpPr/>
          <p:nvPr/>
        </p:nvSpPr>
        <p:spPr>
          <a:xfrm>
            <a:off x="8951976" y="2011680"/>
            <a:ext cx="146304" cy="146304"/>
          </a:xfrm>
          <a:prstGeom prst="ellipse">
            <a:avLst/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208008" y="1975104"/>
            <a:ext cx="2066543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三列看板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08008" y="2231136"/>
            <a:ext cx="1993392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830" b="0">
                <a:solidFill>
                  <a:srgbClr val="C5D2DB"/>
                </a:solidFill>
                <a:latin typeface="Noto Sans CJK SC"/>
                <a:ea typeface="Noto Sans CJK SC"/>
                <a:cs typeface="Noto Sans CJK SC"/>
              </a:rPr>
              <a:t>待开始 · 进行中 · 已完成</a:t>
            </a:r>
          </a:p>
        </p:txBody>
      </p:sp>
      <p:sp>
        <p:nvSpPr>
          <p:cNvPr id="14" name="Oval 13"/>
          <p:cNvSpPr/>
          <p:nvPr/>
        </p:nvSpPr>
        <p:spPr>
          <a:xfrm>
            <a:off x="8951976" y="2743200"/>
            <a:ext cx="146304" cy="146304"/>
          </a:xfrm>
          <a:prstGeom prst="ellipse">
            <a:avLst/>
          </a:prstGeom>
          <a:solidFill>
            <a:srgbClr val="E968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208008" y="2706624"/>
            <a:ext cx="2066543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单一状态源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208008" y="2962656"/>
            <a:ext cx="1993392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830" b="0">
                <a:solidFill>
                  <a:srgbClr val="C5D2DB"/>
                </a:solidFill>
                <a:latin typeface="Noto Sans CJK SC"/>
                <a:ea typeface="Noto Sans CJK SC"/>
                <a:cs typeface="Noto Sans CJK SC"/>
              </a:rPr>
              <a:t>任务对象变化后统一重渲染</a:t>
            </a:r>
          </a:p>
        </p:txBody>
      </p:sp>
      <p:sp>
        <p:nvSpPr>
          <p:cNvPr id="17" name="Oval 16"/>
          <p:cNvSpPr/>
          <p:nvPr/>
        </p:nvSpPr>
        <p:spPr>
          <a:xfrm>
            <a:off x="8951976" y="3474720"/>
            <a:ext cx="146304" cy="146304"/>
          </a:xfrm>
          <a:prstGeom prst="ellipse">
            <a:avLst/>
          </a:prstGeom>
          <a:solidFill>
            <a:srgbClr val="F2B8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208008" y="3438144"/>
            <a:ext cx="2066543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本地优先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208008" y="3694176"/>
            <a:ext cx="1993392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830" b="0">
                <a:solidFill>
                  <a:srgbClr val="C5D2DB"/>
                </a:solidFill>
                <a:latin typeface="Noto Sans CJK SC"/>
                <a:ea typeface="Noto Sans CJK SC"/>
                <a:cs typeface="Noto Sans CJK SC"/>
              </a:rPr>
              <a:t>无数据库、无账号、无接口</a:t>
            </a:r>
          </a:p>
        </p:txBody>
      </p:sp>
      <p:sp>
        <p:nvSpPr>
          <p:cNvPr id="20" name="Oval 19"/>
          <p:cNvSpPr/>
          <p:nvPr/>
        </p:nvSpPr>
        <p:spPr>
          <a:xfrm>
            <a:off x="8951976" y="4206240"/>
            <a:ext cx="146304" cy="146304"/>
          </a:xfrm>
          <a:prstGeom prst="ellipse">
            <a:avLst/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08008" y="4169664"/>
            <a:ext cx="2066543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即时反馈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08008" y="4425696"/>
            <a:ext cx="1993392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830" b="0">
                <a:solidFill>
                  <a:srgbClr val="C5D2DB"/>
                </a:solidFill>
                <a:latin typeface="Noto Sans CJK SC"/>
                <a:ea typeface="Noto Sans CJK SC"/>
                <a:cs typeface="Noto Sans CJK SC"/>
              </a:rPr>
              <a:t>统计、Toast 与列表同步更新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66928" y="5513832"/>
            <a:ext cx="3493008" cy="704088"/>
          </a:xfrm>
          <a:prstGeom prst="roundRect">
            <a:avLst>
              <a:gd name="adj" fmla="val 9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49808" y="5623560"/>
            <a:ext cx="10515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原生技术栈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74519" y="5596128"/>
            <a:ext cx="1993392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4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HTML / CSS / JavaScript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270248" y="5513832"/>
            <a:ext cx="3493008" cy="704088"/>
          </a:xfrm>
          <a:prstGeom prst="roundRect">
            <a:avLst>
              <a:gd name="adj" fmla="val 9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4453128" y="5623560"/>
            <a:ext cx="10515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服务端依赖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77840" y="5596128"/>
            <a:ext cx="1993392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4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0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973567" y="5513832"/>
            <a:ext cx="3493008" cy="704088"/>
          </a:xfrm>
          <a:prstGeom prst="roundRect">
            <a:avLst>
              <a:gd name="adj" fmla="val 9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8156447" y="5623560"/>
            <a:ext cx="10515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5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存储方式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281159" y="5596128"/>
            <a:ext cx="1993392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104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localStorage</a:t>
            </a:r>
          </a:p>
        </p:txBody>
      </p:sp>
      <p:cxnSp>
        <p:nvCxnSpPr>
          <p:cNvPr id="32" name="Connector 31"/>
          <p:cNvCxnSpPr/>
          <p:nvPr/>
        </p:nvCxnSpPr>
        <p:spPr>
          <a:xfrm>
            <a:off x="566928" y="6519672"/>
            <a:ext cx="11064240" cy="0"/>
          </a:xfrm>
          <a:prstGeom prst="line">
            <a:avLst/>
          </a:prstGeom>
          <a:ln w="889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66928" y="6565392"/>
            <a:ext cx="58521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MIND SAGE · 软件工程课程设计答辩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332720" y="6565392"/>
            <a:ext cx="129844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2026.11.08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66928" y="347472"/>
            <a:ext cx="475488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MIND SAGE  /  DEFENSE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378440" y="329184"/>
            <a:ext cx="1243584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05 / 06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76072"/>
            <a:ext cx="1101852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70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实际验证｜有记录，也有边界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6928" y="1051560"/>
            <a:ext cx="1101852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依据 2026-11-08（UTC）项目测试报告；只陈述实际执行并记录的结果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66928" y="1389888"/>
            <a:ext cx="5449824" cy="3639312"/>
          </a:xfrm>
          <a:prstGeom prst="roundRect">
            <a:avLst>
              <a:gd name="adj" fmla="val 45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804672" y="1627632"/>
            <a:ext cx="603504" cy="283464"/>
          </a:xfrm>
          <a:prstGeom prst="roundRect">
            <a:avLst>
              <a:gd name="adj" fmla="val 30000"/>
            </a:avLst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04672" y="1691640"/>
            <a:ext cx="603504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71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PASS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72768" y="1609344"/>
            <a:ext cx="3977639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3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证据 01 / 页面加载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04672" y="2029968"/>
            <a:ext cx="4736592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85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Chromium 无头页面检查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04672" y="2523744"/>
            <a:ext cx="470916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4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Chromium headless  ·  file://  ·  提取页面标题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4672" y="2962656"/>
            <a:ext cx="4736592" cy="941832"/>
          </a:xfrm>
          <a:prstGeom prst="roundRect">
            <a:avLst>
              <a:gd name="adj" fmla="val 5000"/>
            </a:avLst>
          </a:prstGeom>
          <a:solidFill>
            <a:srgbClr val="1532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05840" y="3172968"/>
            <a:ext cx="4352544" cy="47548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60" b="0">
                <a:solidFill>
                  <a:srgbClr val="FFFFFF"/>
                </a:solidFill>
                <a:latin typeface="Noto Sans Mono CJK SC"/>
                <a:ea typeface="Noto Sans Mono CJK SC"/>
                <a:cs typeface="Noto Sans Mono CJK SC"/>
              </a:rPr>
              <a:t>&lt;title&gt;MIND SAGE · 课程任务看板&lt;/title&gt;</a:t>
            </a:r>
          </a:p>
        </p:txBody>
      </p:sp>
      <p:cxnSp>
        <p:nvCxnSpPr>
          <p:cNvPr id="14" name="Connector 13"/>
          <p:cNvCxnSpPr/>
          <p:nvPr/>
        </p:nvCxnSpPr>
        <p:spPr>
          <a:xfrm>
            <a:off x="804672" y="4142232"/>
            <a:ext cx="4736592" cy="0"/>
          </a:xfrm>
          <a:prstGeom prst="line">
            <a:avLst/>
          </a:prstGeom>
          <a:ln w="1016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04672" y="4325112"/>
            <a:ext cx="9144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0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结论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26464" y="4288536"/>
            <a:ext cx="4096512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退出码 0  ·  页面可经 file:// 加载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172200" y="1389888"/>
            <a:ext cx="5458968" cy="3639312"/>
          </a:xfrm>
          <a:prstGeom prst="roundRect">
            <a:avLst>
              <a:gd name="adj" fmla="val 45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409944" y="1627632"/>
            <a:ext cx="603504" cy="283464"/>
          </a:xfrm>
          <a:prstGeom prst="roundRect">
            <a:avLst>
              <a:gd name="adj" fmla="val 30000"/>
            </a:avLst>
          </a:prstGeom>
          <a:solidFill>
            <a:srgbClr val="E968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409944" y="1691640"/>
            <a:ext cx="603504" cy="1463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sz="71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PASS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78040" y="1609344"/>
            <a:ext cx="4069080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3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证据 02 / 核心接口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09944" y="2029968"/>
            <a:ext cx="452628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85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node:test  1 / 1 通过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09944" y="2532888"/>
            <a:ext cx="4700016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3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新增 · 完成 · 存档 · 使用新存储实例重读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409944" y="2962656"/>
            <a:ext cx="2157984" cy="438912"/>
          </a:xfrm>
          <a:prstGeom prst="roundRect">
            <a:avLst>
              <a:gd name="adj" fmla="val 10000"/>
            </a:avLst>
          </a:prstGeom>
          <a:solidFill>
            <a:srgbClr val="EDF2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537959" y="3081528"/>
            <a:ext cx="50292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9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✓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48856" y="3072384"/>
            <a:ext cx="56692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新增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434071" y="3063240"/>
            <a:ext cx="100584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86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1 条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759952" y="2962656"/>
            <a:ext cx="2157984" cy="438912"/>
          </a:xfrm>
          <a:prstGeom prst="roundRect">
            <a:avLst>
              <a:gd name="adj" fmla="val 10000"/>
            </a:avLst>
          </a:prstGeom>
          <a:solidFill>
            <a:srgbClr val="EDF2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8887968" y="3081528"/>
            <a:ext cx="50292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9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✓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198864" y="3072384"/>
            <a:ext cx="56692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完成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784080" y="3063240"/>
            <a:ext cx="100584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86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done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409944" y="3520440"/>
            <a:ext cx="2157984" cy="438912"/>
          </a:xfrm>
          <a:prstGeom prst="roundRect">
            <a:avLst>
              <a:gd name="adj" fmla="val 10000"/>
            </a:avLst>
          </a:prstGeom>
          <a:solidFill>
            <a:srgbClr val="EDF2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6537959" y="3639312"/>
            <a:ext cx="50292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9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✓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848856" y="3630168"/>
            <a:ext cx="56692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存档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434071" y="3621024"/>
            <a:ext cx="100584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86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loaded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8759952" y="3520440"/>
            <a:ext cx="2157984" cy="438912"/>
          </a:xfrm>
          <a:prstGeom prst="roundRect">
            <a:avLst>
              <a:gd name="adj" fmla="val 10000"/>
            </a:avLst>
          </a:prstGeom>
          <a:solidFill>
            <a:srgbClr val="EDF2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8887968" y="3639312"/>
            <a:ext cx="50292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9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✓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198864" y="3630168"/>
            <a:ext cx="56692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9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重读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784080" y="3621024"/>
            <a:ext cx="100584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86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1 条 / 仍为 done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409944" y="4343400"/>
            <a:ext cx="4736592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40" b="1">
                <a:solidFill>
                  <a:srgbClr val="E9685B"/>
                </a:solidFill>
                <a:latin typeface="Noto Sans Mono CJK SC"/>
                <a:ea typeface="Noto Sans Mono CJK SC"/>
                <a:cs typeface="Noto Sans Mono CJK SC"/>
              </a:rPr>
              <a:t># tests 1    # pass 1    # fail 0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66928" y="5285232"/>
            <a:ext cx="11064240" cy="832104"/>
          </a:xfrm>
          <a:prstGeom prst="roundRect">
            <a:avLst>
              <a:gd name="adj" fmla="val 6000"/>
            </a:avLst>
          </a:prstGeom>
          <a:solidFill>
            <a:srgbClr val="1532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1" name="TextBox 40"/>
          <p:cNvSpPr txBox="1"/>
          <p:nvPr/>
        </p:nvSpPr>
        <p:spPr>
          <a:xfrm>
            <a:off x="822960" y="5449824"/>
            <a:ext cx="109728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00" b="1">
                <a:solidFill>
                  <a:srgbClr val="F2B84B"/>
                </a:solidFill>
                <a:latin typeface="Noto Sans CJK SC"/>
                <a:ea typeface="Noto Sans CJK SC"/>
                <a:cs typeface="Noto Sans CJK SC"/>
              </a:rPr>
              <a:t>范围结论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874519" y="5413248"/>
            <a:ext cx="946404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8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已验证：页面加载，以及核心数据接口的新增 / 完成 / 存档 / 重读。   未验证：完整 UI 刷新 E2E、视觉、真机、跨浏览器。</a:t>
            </a:r>
          </a:p>
        </p:txBody>
      </p:sp>
      <p:cxnSp>
        <p:nvCxnSpPr>
          <p:cNvPr id="43" name="Connector 42"/>
          <p:cNvCxnSpPr/>
          <p:nvPr/>
        </p:nvCxnSpPr>
        <p:spPr>
          <a:xfrm>
            <a:off x="566928" y="6519672"/>
            <a:ext cx="11064240" cy="0"/>
          </a:xfrm>
          <a:prstGeom prst="line">
            <a:avLst/>
          </a:prstGeom>
          <a:ln w="889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66928" y="6565392"/>
            <a:ext cx="58521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MIND SAGE · 软件工程课程设计答辩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332720" y="6565392"/>
            <a:ext cx="129844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2026.11.08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5E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66928" y="347472"/>
            <a:ext cx="475488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5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MIND SAGE  /  DEFENSE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378440" y="329184"/>
            <a:ext cx="1243584" cy="21945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0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06 / 06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576072"/>
            <a:ext cx="1101852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70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局限与后续｜把边界变成下一轮任务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6928" y="1051560"/>
            <a:ext cx="1101852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不把核心接口证据扩大为全面验收；下一轮按风险逐项补齐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66928" y="1408176"/>
            <a:ext cx="3493008" cy="3584448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66928" y="1408176"/>
            <a:ext cx="3493008" cy="73152"/>
          </a:xfrm>
          <a:prstGeom prst="rect">
            <a:avLst/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95528" y="1664208"/>
            <a:ext cx="50292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1673352"/>
            <a:ext cx="237744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4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数据生命周期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5528" y="2176272"/>
            <a:ext cx="294436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7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当前限制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5528" y="2450592"/>
            <a:ext cx="292608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980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任务仅保存在本机浏览器；清理站点数据或更换设备会导致任务丢失。</a:t>
            </a:r>
          </a:p>
        </p:txBody>
      </p:sp>
      <p:cxnSp>
        <p:nvCxnSpPr>
          <p:cNvPr id="12" name="Connector 11"/>
          <p:cNvCxnSpPr/>
          <p:nvPr/>
        </p:nvCxnSpPr>
        <p:spPr>
          <a:xfrm>
            <a:off x="795528" y="3538728"/>
            <a:ext cx="3008376" cy="0"/>
          </a:xfrm>
          <a:prstGeom prst="line">
            <a:avLst/>
          </a:prstGeom>
          <a:ln w="1016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95528" y="3712463"/>
            <a:ext cx="294436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70" b="1">
                <a:solidFill>
                  <a:srgbClr val="0B7A75"/>
                </a:solidFill>
                <a:latin typeface="Noto Sans CJK SC"/>
                <a:ea typeface="Noto Sans CJK SC"/>
                <a:cs typeface="Noto Sans CJK SC"/>
              </a:rPr>
              <a:t>下一步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5528" y="3977639"/>
            <a:ext cx="2926080" cy="7680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94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增加 JSON 导入 / 导出，并在界面明确本地保存边界。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270248" y="1408176"/>
            <a:ext cx="3493008" cy="3584448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4270248" y="1408176"/>
            <a:ext cx="3493008" cy="73152"/>
          </a:xfrm>
          <a:prstGeom prst="rect">
            <a:avLst/>
          </a:prstGeom>
          <a:solidFill>
            <a:srgbClr val="E968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498848" y="1664208"/>
            <a:ext cx="50292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E9685B"/>
                </a:solidFill>
                <a:latin typeface="Noto Sans CJK SC"/>
                <a:ea typeface="Noto Sans CJK SC"/>
                <a:cs typeface="Noto Sans CJK SC"/>
              </a:rPr>
              <a:t>02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74920" y="1673352"/>
            <a:ext cx="237744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4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验收链路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98848" y="2176272"/>
            <a:ext cx="294436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7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当前限制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98848" y="2450592"/>
            <a:ext cx="292608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980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接口“新存储实例重读”已通过，但整页刷新 E2E 尚无执行记录。</a:t>
            </a:r>
          </a:p>
        </p:txBody>
      </p:sp>
      <p:cxnSp>
        <p:nvCxnSpPr>
          <p:cNvPr id="21" name="Connector 20"/>
          <p:cNvCxnSpPr/>
          <p:nvPr/>
        </p:nvCxnSpPr>
        <p:spPr>
          <a:xfrm>
            <a:off x="4498848" y="3538728"/>
            <a:ext cx="3008376" cy="0"/>
          </a:xfrm>
          <a:prstGeom prst="line">
            <a:avLst/>
          </a:prstGeom>
          <a:ln w="1016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498848" y="3712463"/>
            <a:ext cx="294436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70" b="1">
                <a:solidFill>
                  <a:srgbClr val="E9685B"/>
                </a:solidFill>
                <a:latin typeface="Noto Sans CJK SC"/>
                <a:ea typeface="Noto Sans CJK SC"/>
                <a:cs typeface="Noto Sans CJK SC"/>
              </a:rPr>
              <a:t>下一步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498848" y="3977639"/>
            <a:ext cx="2926080" cy="7680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94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按 mind-sage-check.json 在 Chromium 执行新增→完成→刷新→复核。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973567" y="1408176"/>
            <a:ext cx="3493008" cy="3584448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D9E1E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7973567" y="1408176"/>
            <a:ext cx="3493008" cy="73152"/>
          </a:xfrm>
          <a:prstGeom prst="rect">
            <a:avLst/>
          </a:prstGeom>
          <a:solidFill>
            <a:srgbClr val="F2B8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202167" y="1664208"/>
            <a:ext cx="50292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>
                <a:solidFill>
                  <a:srgbClr val="B7780B"/>
                </a:solidFill>
                <a:latin typeface="Noto Sans CJK SC"/>
                <a:ea typeface="Noto Sans CJK SC"/>
                <a:cs typeface="Noto Sans CJK SC"/>
              </a:rPr>
              <a:t>03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778240" y="1673352"/>
            <a:ext cx="237744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40" b="1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场景覆盖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02167" y="2176272"/>
            <a:ext cx="294436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70" b="1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当前限制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202167" y="2450592"/>
            <a:ext cx="292608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980" b="0">
                <a:solidFill>
                  <a:srgbClr val="15324A"/>
                </a:solidFill>
                <a:latin typeface="Noto Sans CJK SC"/>
                <a:ea typeface="Noto Sans CJK SC"/>
                <a:cs typeface="Noto Sans CJK SC"/>
              </a:rPr>
              <a:t>视觉、真机、跨浏览器，以及大量任务下的容量与性能尚未验收。</a:t>
            </a:r>
          </a:p>
        </p:txBody>
      </p:sp>
      <p:cxnSp>
        <p:nvCxnSpPr>
          <p:cNvPr id="30" name="Connector 29"/>
          <p:cNvCxnSpPr/>
          <p:nvPr/>
        </p:nvCxnSpPr>
        <p:spPr>
          <a:xfrm>
            <a:off x="8202167" y="3538728"/>
            <a:ext cx="3008376" cy="0"/>
          </a:xfrm>
          <a:prstGeom prst="line">
            <a:avLst/>
          </a:prstGeom>
          <a:ln w="1016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8202167" y="3712463"/>
            <a:ext cx="2944368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70" b="1">
                <a:solidFill>
                  <a:srgbClr val="B7780B"/>
                </a:solidFill>
                <a:latin typeface="Noto Sans CJK SC"/>
                <a:ea typeface="Noto Sans CJK SC"/>
                <a:cs typeface="Noto Sans CJK SC"/>
              </a:rPr>
              <a:t>下一步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202167" y="3977639"/>
            <a:ext cx="2926080" cy="7680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94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补做桌面 / 移动端检查，并增加任务数量与数据体积测试。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66928" y="5266944"/>
            <a:ext cx="11064240" cy="841248"/>
          </a:xfrm>
          <a:prstGeom prst="roundRect">
            <a:avLst>
              <a:gd name="adj" fmla="val 5500"/>
            </a:avLst>
          </a:prstGeom>
          <a:solidFill>
            <a:srgbClr val="0B7A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841248" y="5422392"/>
            <a:ext cx="1060704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810" b="1">
                <a:solidFill>
                  <a:srgbClr val="D8F1EF"/>
                </a:solidFill>
                <a:latin typeface="Noto Sans CJK SC"/>
                <a:ea typeface="Noto Sans CJK SC"/>
                <a:cs typeface="Noto Sans CJK SC"/>
              </a:rPr>
              <a:t>答辩结论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874519" y="5385816"/>
            <a:ext cx="9436608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核心闭环成立；现有证据支持“可加载 + 数据接口 1/1 通过”，但不足以宣称完成全面验收。</a:t>
            </a:r>
          </a:p>
        </p:txBody>
      </p:sp>
      <p:cxnSp>
        <p:nvCxnSpPr>
          <p:cNvPr id="36" name="Connector 35"/>
          <p:cNvCxnSpPr/>
          <p:nvPr/>
        </p:nvCxnSpPr>
        <p:spPr>
          <a:xfrm>
            <a:off x="566928" y="6519672"/>
            <a:ext cx="11064240" cy="0"/>
          </a:xfrm>
          <a:prstGeom prst="line">
            <a:avLst/>
          </a:prstGeom>
          <a:ln w="8890">
            <a:solidFill>
              <a:srgbClr val="D9E1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66928" y="6565392"/>
            <a:ext cx="5852160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MIND SAGE · 软件工程课程设计答辩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0332720" y="6565392"/>
            <a:ext cx="1298448" cy="1645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780" b="0">
                <a:solidFill>
                  <a:srgbClr val="66788A"/>
                </a:solidFill>
                <a:latin typeface="Noto Sans CJK SC"/>
                <a:ea typeface="Noto Sans CJK SC"/>
                <a:cs typeface="Noto Sans CJK SC"/>
              </a:rPr>
              <a:t>2026.11.08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MIND SAGE 课程任务看板 · 答辩</dc:title>
  <dc:subject>软件工程课程设计答辩</dc:subject>
  <dc:creator>MIND SAGE</dc:creator>
  <cp:keywords/>
  <dc:description>依据项目现有实现、Word 技术报告与测试报告生成；不扩大测试结论边界。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